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57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wmf>
</file>

<file path=ppt/media/image2.wmf>
</file>

<file path=ppt/media/image3.wmf>
</file>

<file path=ppt/media/image4.wmf>
</file>

<file path=ppt/media/image5.wmf>
</file>

<file path=ppt/media/image6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DD249-C802-4C5E-1F69-18B032788A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F5A530-B197-1013-D63B-52C161411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5E774-87D4-7899-8479-A60732E20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480FE-9A5D-4109-8A9D-0D41BF5FB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47F06F-4140-2442-231D-44DD0FE42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777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F9547-B407-05E7-8863-8B015FECF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7B4475-FE31-7966-8C8F-F0768BB9EA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04230-F0F8-B2BA-D064-AA5478D78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09B20-06EC-E818-BC61-9A02758ED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537E4E-0238-A3ED-C858-7FEA657B1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506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31D8E5-1877-624D-A5F1-AFC2E41B86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35E9E0-C2D3-BBF7-FBCF-19CA41C9A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43128-0271-1274-6B54-E7A7D2AAA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CFDB-2030-FAB0-881B-8C3F094D4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B159F-B5B5-BE14-B6C6-11BAE52D7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757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A1FDE-CA29-D869-A6C1-4540A9130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3D242-6405-A1D8-ED9B-A7CFE51BB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BB17D-451E-B53F-BCA9-DF4531D78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A2728-25BD-7779-DE50-508E98861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DD819-7090-93E4-56C8-F8C7CE96B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607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9D853-5C1D-02E2-437C-652A45AF4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2BCBD7-4A6B-9F63-75A2-6163F6D56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EC761-90AF-92C4-3CCA-E46456784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31FA3-FC1C-7EB5-A392-33D65E7CA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2DF72-1E4F-9CAD-00F1-0D8A23F44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072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98ACE-CAE5-298E-97B1-F2ACF26CB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00EAF-6C7D-3E97-DB65-78BB86DC5E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BD1747-0AFB-2230-2B97-1D456B0717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A3EC0-6E4E-35A8-E952-1619B6CEB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4A17E2-19C4-2F9C-853F-7A2D47936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3C3EFD-7462-73FA-740F-C4FA3F580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69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B527E-1F39-8096-5F4B-253B7F168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12117F-2A72-FE75-15EF-EDBFCA384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4ECE5A-087B-51E4-8C49-AB59C9B55C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4CB974-3835-36C6-C5D1-DEFCF77C2A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E16A63-1153-7112-5759-2D1FD898D0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FF1E55-10C9-48B4-5C2F-F9D87FD91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D5AF40-C860-DA15-2C15-FA4C7F4BF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A405BD-E79B-1ACE-727B-AEE0C51C6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349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ED879-F91B-BA20-0260-9630BD2AE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768CE8-2FE8-F94B-1AE3-5C238C24A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84C485-57B3-5F0B-35ED-6CF3F58DD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C154F7-E266-84D3-C740-DC623AFDF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10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E988AE-E3E7-B305-83D1-68A734B44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2E236E-D7C8-74AF-FB3C-2F0561432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3E1EFC-B1BB-096A-11AC-67C31E92D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45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8CE7-959E-D818-903D-E44DD7322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70EDD-F39A-6194-F382-96D63FFC0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542857-EDAB-DD70-CDBF-232C73F06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DCC75C-DCB8-0E8E-DF14-0AA52365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41F13-D2D0-FF6A-EEB7-156FDA4CE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ED4C1-D834-1FC6-4911-B5E85911C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029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E81D-0753-BE27-EFCF-75A02CAD9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76E251-F28C-3CC1-5F6E-A2D2BDD50C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DEE164-E246-ECB1-7896-887458AA1B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810C64-87A1-05AE-BE8E-08FCCEB76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6671C-63D3-C5D0-13E4-96CB504E8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C6E12B-DDBA-E3AA-68B9-C23B6BAFD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572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BB2869-70F4-919C-3B89-20EF656CA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888F1-A29D-061A-9746-F4969F358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FF62C-5C6B-A391-E9A3-FD5FFFC494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399B5-8651-76D2-2ECE-56DE940300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3B69A-995F-91B1-16A8-0C2736050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5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2.wmf"/><Relationship Id="rId4" Type="http://schemas.openxmlformats.org/officeDocument/2006/relationships/oleObject" Target="../embeddings/oleObject2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w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w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79777-037F-6F2E-3106-7221325088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1646"/>
            <a:ext cx="9144000" cy="827207"/>
          </a:xfrm>
        </p:spPr>
        <p:txBody>
          <a:bodyPr>
            <a:normAutofit fontScale="90000"/>
          </a:bodyPr>
          <a:lstStyle/>
          <a:p>
            <a:r>
              <a:rPr lang="en-US" dirty="0"/>
              <a:t>Chamber Design Goals and Issue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8A62F4-5078-01B5-556B-5291AA58E3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67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17C04-091A-6F9E-8011-54276B8D8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195"/>
            <a:ext cx="10515600" cy="747683"/>
          </a:xfrm>
        </p:spPr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8A1D5-0847-FE24-405D-FC1CE8567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7864"/>
            <a:ext cx="10515600" cy="4719099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Small volume constrained to cover any part of slide that may have tissue and be about </a:t>
            </a:r>
            <a:r>
              <a:rPr lang="en-US" sz="2400" b="1" dirty="0"/>
              <a:t>200-300uL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Be removable and resealable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Have viewing window that is optically non-interfering with water dipping microscopy</a:t>
            </a:r>
          </a:p>
        </p:txBody>
      </p:sp>
    </p:spTree>
    <p:extLst>
      <p:ext uri="{BB962C8B-B14F-4D97-AF65-F5344CB8AC3E}">
        <p14:creationId xmlns:p14="http://schemas.microsoft.com/office/powerpoint/2010/main" val="4174119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D77EC-57DA-F197-13A1-7B085CBE8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2188"/>
          </a:xfrm>
        </p:spPr>
        <p:txBody>
          <a:bodyPr/>
          <a:lstStyle/>
          <a:p>
            <a:r>
              <a:rPr lang="en-US" dirty="0"/>
              <a:t>Current approaches and flaws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AC6A0-866E-ACE7-A424-4550759FE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0226"/>
            <a:ext cx="10515600" cy="4796737"/>
          </a:xfrm>
        </p:spPr>
        <p:txBody>
          <a:bodyPr>
            <a:normAutofit/>
          </a:bodyPr>
          <a:lstStyle/>
          <a:p>
            <a:r>
              <a:rPr lang="en-US" sz="2000" dirty="0"/>
              <a:t>Few materials exist that are suitable for the optical window. Thus far I have focused efforts on FEP film. It is ultra cheap, and its RI is virtually that of water’s </a:t>
            </a:r>
          </a:p>
          <a:p>
            <a:r>
              <a:rPr lang="en-US" sz="2000" dirty="0"/>
              <a:t>Working distance is 2.5mm, so I have built in 2mm as a constraint for total material thickness above the tissue slice.</a:t>
            </a:r>
          </a:p>
          <a:p>
            <a:r>
              <a:rPr lang="en-US" sz="2000" dirty="0"/>
              <a:t>Approach 1 is focused above the slide. A parafilm gasket is placed directly onto slide, SLA printed upper is placed onto gasket. SLA upper contains two ports and a recessed socket for a window.</a:t>
            </a:r>
          </a:p>
          <a:p>
            <a:r>
              <a:rPr lang="en-US" sz="2000" dirty="0"/>
              <a:t>Approach 2 involved sinking the slide into a lower housing by a set amount. The lower housing also contained internal pipes that connected to the external ports. The upper housing had a solid piece of FEP film pulled taught across its entire surface. Making the FEP essentially the entire ceiling. </a:t>
            </a:r>
          </a:p>
        </p:txBody>
      </p:sp>
    </p:spTree>
    <p:extLst>
      <p:ext uri="{BB962C8B-B14F-4D97-AF65-F5344CB8AC3E}">
        <p14:creationId xmlns:p14="http://schemas.microsoft.com/office/powerpoint/2010/main" val="304547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8DE91-CEFA-CC41-37FF-71F467F7C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598"/>
            <a:ext cx="10515600" cy="661418"/>
          </a:xfrm>
        </p:spPr>
        <p:txBody>
          <a:bodyPr>
            <a:normAutofit fontScale="90000"/>
          </a:bodyPr>
          <a:lstStyle/>
          <a:p>
            <a:r>
              <a:rPr lang="en-US" dirty="0"/>
              <a:t>Approach 1: parafilm gasket on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BF8F7-493A-2106-B668-9E1F52C49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9291"/>
            <a:ext cx="4708585" cy="5167672"/>
          </a:xfrm>
        </p:spPr>
        <p:txBody>
          <a:bodyPr>
            <a:normAutofit/>
          </a:bodyPr>
          <a:lstStyle/>
          <a:p>
            <a:r>
              <a:rPr lang="en-US" sz="1800" dirty="0"/>
              <a:t>Seal was sufficient if vacuum grease was used</a:t>
            </a:r>
          </a:p>
          <a:p>
            <a:r>
              <a:rPr lang="en-US" sz="1800" dirty="0"/>
              <a:t>Window was very hard to install. FEP is </a:t>
            </a:r>
            <a:r>
              <a:rPr lang="en-US" sz="1800" dirty="0" err="1"/>
              <a:t>unglueable</a:t>
            </a:r>
            <a:r>
              <a:rPr lang="en-US" sz="1800" dirty="0"/>
              <a:t>, but I found a way to do it. Unfortunately, I could never install it flatly. The ripple in it caused internal volume to be 800-1000uL. </a:t>
            </a:r>
          </a:p>
          <a:p>
            <a:r>
              <a:rPr lang="en-US" sz="1800" dirty="0"/>
              <a:t>Theoretical volume is good. Parafilm gasket gives very consistent 100um gaps</a:t>
            </a:r>
          </a:p>
          <a:p>
            <a:pPr marL="0" indent="0">
              <a:buNone/>
            </a:pPr>
            <a:r>
              <a:rPr lang="en-US" sz="1800" b="1" u="sng" dirty="0"/>
              <a:t>Pros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sealing</a:t>
            </a:r>
          </a:p>
          <a:p>
            <a:pPr marL="0" indent="0">
              <a:buNone/>
            </a:pPr>
            <a:r>
              <a:rPr lang="en-US" sz="1800" b="1" u="sng" dirty="0"/>
              <a:t>Cons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Difficult window installation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Low control over constraining volume size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Super glue can haze optical window</a:t>
            </a:r>
          </a:p>
        </p:txBody>
      </p:sp>
    </p:spTree>
    <p:extLst>
      <p:ext uri="{BB962C8B-B14F-4D97-AF65-F5344CB8AC3E}">
        <p14:creationId xmlns:p14="http://schemas.microsoft.com/office/powerpoint/2010/main" val="3656444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C7F93-FAA5-E006-C755-DC2C1DD17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1803"/>
          </a:xfrm>
        </p:spPr>
        <p:txBody>
          <a:bodyPr/>
          <a:lstStyle/>
          <a:p>
            <a:r>
              <a:rPr lang="en-US" dirty="0"/>
              <a:t>Approach 2: Taught FEP upper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E644F-5285-0C8E-712A-0FFFE9FCD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86928"/>
            <a:ext cx="11514826" cy="5090035"/>
          </a:xfrm>
        </p:spPr>
        <p:txBody>
          <a:bodyPr>
            <a:normAutofit/>
          </a:bodyPr>
          <a:lstStyle/>
          <a:p>
            <a:r>
              <a:rPr lang="en-US" sz="1400" dirty="0"/>
              <a:t>This was born out of frustration of the window install for approach 1. </a:t>
            </a:r>
          </a:p>
          <a:p>
            <a:r>
              <a:rPr lang="en-US" sz="1400" dirty="0"/>
              <a:t>Almost seal. It appeared to seal, but then the slightest back pressure would cause fluid to push through in certain spots</a:t>
            </a:r>
          </a:p>
          <a:p>
            <a:pPr marL="0" indent="0">
              <a:buNone/>
            </a:pPr>
            <a:r>
              <a:rPr lang="en-US" sz="1400" b="1" u="sng" dirty="0"/>
              <a:t>Pros</a:t>
            </a:r>
          </a:p>
          <a:p>
            <a:pPr marL="342900" indent="-342900">
              <a:buAutoNum type="arabicPeriod"/>
            </a:pPr>
            <a:r>
              <a:rPr lang="en-US" sz="1400" dirty="0"/>
              <a:t>Easy window install</a:t>
            </a:r>
          </a:p>
          <a:p>
            <a:pPr marL="342900" indent="-342900">
              <a:buAutoNum type="arabicPeriod"/>
            </a:pPr>
            <a:r>
              <a:rPr lang="en-US" sz="1400" dirty="0"/>
              <a:t>No super glue = no super glue residue on window</a:t>
            </a:r>
          </a:p>
          <a:p>
            <a:pPr marL="0" indent="0">
              <a:buNone/>
            </a:pPr>
            <a:r>
              <a:rPr lang="en-US" sz="1400" b="1" u="sng" dirty="0"/>
              <a:t>Cons</a:t>
            </a:r>
          </a:p>
          <a:p>
            <a:pPr marL="342900" indent="-342900">
              <a:buAutoNum type="arabicPeriod"/>
            </a:pPr>
            <a:r>
              <a:rPr lang="en-US" sz="1400" dirty="0"/>
              <a:t>Lower bound on theoretical constrained volume is kind of high (300uL)</a:t>
            </a:r>
          </a:p>
          <a:p>
            <a:pPr marL="342900" indent="-342900">
              <a:buAutoNum type="arabicPeriod"/>
            </a:pPr>
            <a:r>
              <a:rPr lang="en-US" sz="1400" dirty="0"/>
              <a:t>Seal is borderline robust enough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3BF38C1-58C4-848D-DD4B-6E43789350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7955648"/>
              </p:ext>
            </p:extLst>
          </p:nvPr>
        </p:nvGraphicFramePr>
        <p:xfrm>
          <a:off x="89859" y="4568461"/>
          <a:ext cx="5534563" cy="2004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201400" imgH="4057560" progId="PBrush">
                  <p:embed/>
                </p:oleObj>
              </mc:Choice>
              <mc:Fallback>
                <p:oleObj name="Bitmap Image" r:id="rId2" imgW="11201400" imgH="4057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859" y="4568461"/>
                        <a:ext cx="5534563" cy="2004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28671DA-B358-6171-406E-65175904C9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590328"/>
              </p:ext>
            </p:extLst>
          </p:nvPr>
        </p:nvGraphicFramePr>
        <p:xfrm>
          <a:off x="5723178" y="4526195"/>
          <a:ext cx="3688241" cy="20893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800680" imgH="3286080" progId="PBrush">
                  <p:embed/>
                </p:oleObj>
              </mc:Choice>
              <mc:Fallback>
                <p:oleObj name="Bitmap Image" r:id="rId4" imgW="5800680" imgH="3286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723178" y="4526195"/>
                        <a:ext cx="3688241" cy="20893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A418FE6-5B81-0713-878B-2F26944CE7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9628816"/>
              </p:ext>
            </p:extLst>
          </p:nvPr>
        </p:nvGraphicFramePr>
        <p:xfrm>
          <a:off x="9411419" y="1197456"/>
          <a:ext cx="2771775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4029120" imgH="7877160" progId="PBrush">
                  <p:embed/>
                </p:oleObj>
              </mc:Choice>
              <mc:Fallback>
                <p:oleObj name="Bitmap Image" r:id="rId6" imgW="4029120" imgH="7877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11419" y="1197456"/>
                        <a:ext cx="2771775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2568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E1DC1-A612-7BA3-4C99-F82D6E6C2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7003"/>
            <a:ext cx="10515600" cy="808067"/>
          </a:xfrm>
        </p:spPr>
        <p:txBody>
          <a:bodyPr/>
          <a:lstStyle/>
          <a:p>
            <a:r>
              <a:rPr lang="en-US" dirty="0"/>
              <a:t>Take away from approaches 1 and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980E3-5C53-0536-8DEA-EE8C2CFD7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5336"/>
            <a:ext cx="7029091" cy="4891627"/>
          </a:xfrm>
        </p:spPr>
        <p:txBody>
          <a:bodyPr>
            <a:normAutofit/>
          </a:bodyPr>
          <a:lstStyle/>
          <a:p>
            <a:r>
              <a:rPr lang="en-US" sz="2000" dirty="0"/>
              <a:t>Situation feels like a trade off pyramid, where to make some parameters good, I take away from another. </a:t>
            </a:r>
          </a:p>
          <a:p>
            <a:r>
              <a:rPr lang="en-US" sz="2000" dirty="0"/>
              <a:t>I think both SLA and FF printing </a:t>
            </a:r>
            <a:r>
              <a:rPr lang="en-US" sz="2000" dirty="0" err="1"/>
              <a:t>arent</a:t>
            </a:r>
            <a:r>
              <a:rPr lang="en-US" sz="2000" dirty="0"/>
              <a:t> flat enough reference surfaces for seals. </a:t>
            </a:r>
          </a:p>
          <a:p>
            <a:r>
              <a:rPr lang="en-US" sz="2000" dirty="0"/>
              <a:t>Making lower housing out of PDMS instead of SLA resin, may be flat enough to get good seal in approach 2. If upper in approach 1 one is PDMS, might not need gasket or grease</a:t>
            </a:r>
          </a:p>
          <a:p>
            <a:r>
              <a:rPr lang="en-US" sz="2000" dirty="0"/>
              <a:t>PDMS cannot be imaged through so still need optical window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FDF85F5-E77D-433B-F173-B574C22C0EED}"/>
              </a:ext>
            </a:extLst>
          </p:cNvPr>
          <p:cNvSpPr/>
          <p:nvPr/>
        </p:nvSpPr>
        <p:spPr>
          <a:xfrm>
            <a:off x="9241766" y="2120224"/>
            <a:ext cx="1475117" cy="1293963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93CDA1-1C96-33E7-7BF1-E3EB318ED5FB}"/>
              </a:ext>
            </a:extLst>
          </p:cNvPr>
          <p:cNvSpPr/>
          <p:nvPr/>
        </p:nvSpPr>
        <p:spPr>
          <a:xfrm>
            <a:off x="10716883" y="4251514"/>
            <a:ext cx="1475117" cy="1293963"/>
          </a:xfrm>
          <a:prstGeom prst="ellipse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9921B9B-BD4B-2B5E-C5B2-FE91E6EAA418}"/>
              </a:ext>
            </a:extLst>
          </p:cNvPr>
          <p:cNvSpPr/>
          <p:nvPr/>
        </p:nvSpPr>
        <p:spPr>
          <a:xfrm>
            <a:off x="8016031" y="4251515"/>
            <a:ext cx="1475117" cy="1293963"/>
          </a:xfrm>
          <a:prstGeom prst="ellipse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242000D-C470-8288-58C4-76B6BE3FF486}"/>
              </a:ext>
            </a:extLst>
          </p:cNvPr>
          <p:cNvCxnSpPr/>
          <p:nvPr/>
        </p:nvCxnSpPr>
        <p:spPr>
          <a:xfrm flipV="1">
            <a:off x="9144000" y="3429000"/>
            <a:ext cx="452582" cy="822514"/>
          </a:xfrm>
          <a:prstGeom prst="straightConnector1">
            <a:avLst/>
          </a:prstGeom>
          <a:ln w="2540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C976ED7-41B6-7A5C-01D8-6A0D2297242E}"/>
              </a:ext>
            </a:extLst>
          </p:cNvPr>
          <p:cNvCxnSpPr>
            <a:cxnSpLocks/>
          </p:cNvCxnSpPr>
          <p:nvPr/>
        </p:nvCxnSpPr>
        <p:spPr>
          <a:xfrm>
            <a:off x="9554844" y="4898494"/>
            <a:ext cx="1098343" cy="1"/>
          </a:xfrm>
          <a:prstGeom prst="straightConnector1">
            <a:avLst/>
          </a:prstGeom>
          <a:ln w="2540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5A6CA27-2398-F433-7C33-EF9C1F2929FC}"/>
              </a:ext>
            </a:extLst>
          </p:cNvPr>
          <p:cNvCxnSpPr>
            <a:cxnSpLocks/>
          </p:cNvCxnSpPr>
          <p:nvPr/>
        </p:nvCxnSpPr>
        <p:spPr>
          <a:xfrm>
            <a:off x="10495690" y="3380181"/>
            <a:ext cx="697911" cy="822014"/>
          </a:xfrm>
          <a:prstGeom prst="straightConnector1">
            <a:avLst/>
          </a:prstGeom>
          <a:ln w="2540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340DF35-5111-4D6E-79BE-891544012DE8}"/>
              </a:ext>
            </a:extLst>
          </p:cNvPr>
          <p:cNvSpPr txBox="1"/>
          <p:nvPr/>
        </p:nvSpPr>
        <p:spPr>
          <a:xfrm>
            <a:off x="9596582" y="2363681"/>
            <a:ext cx="1088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Optical Window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48684B-44BE-B422-D88D-FA91F31ADE1D}"/>
              </a:ext>
            </a:extLst>
          </p:cNvPr>
          <p:cNvSpPr txBox="1"/>
          <p:nvPr/>
        </p:nvSpPr>
        <p:spPr>
          <a:xfrm>
            <a:off x="8189431" y="4575328"/>
            <a:ext cx="1365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Constrained Volume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2842E-A4F7-E6AE-9776-77746DC9C1D2}"/>
              </a:ext>
            </a:extLst>
          </p:cNvPr>
          <p:cNvSpPr txBox="1"/>
          <p:nvPr/>
        </p:nvSpPr>
        <p:spPr>
          <a:xfrm>
            <a:off x="11204101" y="471382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Seal</a:t>
            </a:r>
          </a:p>
        </p:txBody>
      </p:sp>
    </p:spTree>
    <p:extLst>
      <p:ext uri="{BB962C8B-B14F-4D97-AF65-F5344CB8AC3E}">
        <p14:creationId xmlns:p14="http://schemas.microsoft.com/office/powerpoint/2010/main" val="1422688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F0433-BD04-95DC-8947-F13C0AC19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7683"/>
          </a:xfrm>
        </p:spPr>
        <p:txBody>
          <a:bodyPr/>
          <a:lstStyle/>
          <a:p>
            <a:r>
              <a:rPr lang="en-US" dirty="0"/>
              <a:t>Concept model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9FCB3-1535-4B3A-341E-E54F0972C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68083"/>
            <a:ext cx="10660811" cy="3254226"/>
          </a:xfrm>
        </p:spPr>
        <p:txBody>
          <a:bodyPr>
            <a:normAutofit/>
          </a:bodyPr>
          <a:lstStyle/>
          <a:p>
            <a:r>
              <a:rPr lang="en-US" sz="1800" dirty="0"/>
              <a:t>Modified approach 1</a:t>
            </a:r>
          </a:p>
          <a:p>
            <a:r>
              <a:rPr lang="en-US" sz="1800" dirty="0"/>
              <a:t>Hope to correct window install issues</a:t>
            </a:r>
          </a:p>
          <a:p>
            <a:r>
              <a:rPr lang="en-US" sz="1800" dirty="0"/>
              <a:t>Core idea: build upper from PDMS. Window install happens by sandwiching FEP film in PDMS when pouring mold and then cure. This eliminates glue and window placement problems. </a:t>
            </a:r>
          </a:p>
          <a:p>
            <a:r>
              <a:rPr lang="en-US" sz="1800" dirty="0"/>
              <a:t>Potential issues: FEP film is flexible. It might still bow under pressure and significantly alter constrained volume</a:t>
            </a:r>
          </a:p>
          <a:p>
            <a:r>
              <a:rPr lang="en-US" sz="1800" dirty="0"/>
              <a:t>Seal problems: PDMS alone might be get good enough seal as I cannot plasma treat it due to needing it to be removable. </a:t>
            </a:r>
          </a:p>
          <a:p>
            <a:r>
              <a:rPr lang="en-US" sz="1800" dirty="0"/>
              <a:t>Potential seal solution: Embed iron oxide dust (very fine) into the PDMS. Place magnets under slide to increase normal force on PDMS</a:t>
            </a:r>
          </a:p>
          <a:p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3AE0B7-9108-7915-DEA8-0B1AEDFA4B3E}"/>
              </a:ext>
            </a:extLst>
          </p:cNvPr>
          <p:cNvSpPr/>
          <p:nvPr/>
        </p:nvSpPr>
        <p:spPr>
          <a:xfrm>
            <a:off x="8177841" y="5267326"/>
            <a:ext cx="776378" cy="301924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28742-A10F-FCD9-CFBB-77EDE4B3E5F2}"/>
              </a:ext>
            </a:extLst>
          </p:cNvPr>
          <p:cNvSpPr txBox="1"/>
          <p:nvPr/>
        </p:nvSpPr>
        <p:spPr>
          <a:xfrm>
            <a:off x="8954219" y="5234259"/>
            <a:ext cx="11384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PDMS</a:t>
            </a:r>
          </a:p>
          <a:p>
            <a:r>
              <a:rPr lang="en-US" dirty="0"/>
              <a:t>= FEP Film</a:t>
            </a:r>
          </a:p>
          <a:p>
            <a:r>
              <a:rPr lang="en-US" dirty="0"/>
              <a:t>=Slide</a:t>
            </a:r>
          </a:p>
          <a:p>
            <a:r>
              <a:rPr lang="en-US" dirty="0"/>
              <a:t>=Tissue</a:t>
            </a:r>
          </a:p>
          <a:p>
            <a:r>
              <a:rPr lang="en-US" dirty="0"/>
              <a:t>=Port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51DF40-FDE1-C173-6E1F-7E923E494C9B}"/>
              </a:ext>
            </a:extLst>
          </p:cNvPr>
          <p:cNvSpPr/>
          <p:nvPr/>
        </p:nvSpPr>
        <p:spPr>
          <a:xfrm>
            <a:off x="8177841" y="5521176"/>
            <a:ext cx="776378" cy="3019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49BE3B-4909-36CA-D437-7DBBD557AA22}"/>
              </a:ext>
            </a:extLst>
          </p:cNvPr>
          <p:cNvSpPr/>
          <p:nvPr/>
        </p:nvSpPr>
        <p:spPr>
          <a:xfrm>
            <a:off x="8177841" y="5739711"/>
            <a:ext cx="776378" cy="30192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B3CB811-CD0D-E8DF-E95C-531EBCA7F1CE}"/>
              </a:ext>
            </a:extLst>
          </p:cNvPr>
          <p:cNvSpPr/>
          <p:nvPr/>
        </p:nvSpPr>
        <p:spPr>
          <a:xfrm>
            <a:off x="8177841" y="6027080"/>
            <a:ext cx="776378" cy="301924"/>
          </a:xfrm>
          <a:prstGeom prst="rect">
            <a:avLst/>
          </a:prstGeom>
          <a:solidFill>
            <a:srgbClr val="BE570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EF0C61DA-46B7-185C-7D49-11D4A95D7E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8613319"/>
              </p:ext>
            </p:extLst>
          </p:nvPr>
        </p:nvGraphicFramePr>
        <p:xfrm>
          <a:off x="223658" y="5569250"/>
          <a:ext cx="7724775" cy="1057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724880" imgH="1057320" progId="PBrush">
                  <p:embed/>
                </p:oleObj>
              </mc:Choice>
              <mc:Fallback>
                <p:oleObj name="Bitmap Image" r:id="rId2" imgW="7724880" imgH="1057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3658" y="5569250"/>
                        <a:ext cx="7724775" cy="1057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7EB44F0C-6B8D-44C3-E477-E95F8A0C0FCB}"/>
              </a:ext>
            </a:extLst>
          </p:cNvPr>
          <p:cNvSpPr/>
          <p:nvPr/>
        </p:nvSpPr>
        <p:spPr>
          <a:xfrm>
            <a:off x="8177841" y="6325634"/>
            <a:ext cx="776378" cy="301924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17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3637-F99E-2D4C-5B99-3288C31A0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6717"/>
            <a:ext cx="10515600" cy="877079"/>
          </a:xfrm>
        </p:spPr>
        <p:txBody>
          <a:bodyPr/>
          <a:lstStyle/>
          <a:p>
            <a:r>
              <a:rPr lang="en-US" dirty="0"/>
              <a:t>Concept model #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1C69D-9557-FA2C-5DB9-045662622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7698"/>
            <a:ext cx="10515600" cy="2725947"/>
          </a:xfrm>
        </p:spPr>
        <p:txBody>
          <a:bodyPr>
            <a:normAutofit/>
          </a:bodyPr>
          <a:lstStyle/>
          <a:p>
            <a:r>
              <a:rPr lang="en-US" sz="1800" dirty="0"/>
              <a:t>Core idea: make body of chamber and optical window out of the same material, then no window install must happen. </a:t>
            </a:r>
          </a:p>
          <a:p>
            <a:r>
              <a:rPr lang="en-US" sz="1800" dirty="0"/>
              <a:t>Bio-133 is a great material for an optical window and acts like PDMS (UV curable instead though) when cured. </a:t>
            </a:r>
          </a:p>
          <a:p>
            <a:r>
              <a:rPr lang="en-US" sz="1800" dirty="0"/>
              <a:t>Make approach 1 out of bio-133 and have no separate window area as it can be perfectly imaged through. </a:t>
            </a:r>
          </a:p>
          <a:p>
            <a:r>
              <a:rPr lang="en-US" sz="1800" dirty="0"/>
              <a:t>Potential issues: no idea how well bio-133 seals by itself. Maybe itself or itself with </a:t>
            </a:r>
            <a:r>
              <a:rPr lang="en-US" sz="1800" dirty="0" err="1"/>
              <a:t>magents</a:t>
            </a:r>
            <a:r>
              <a:rPr lang="en-US" sz="1800" dirty="0"/>
              <a:t> and iron oxide dust are enough</a:t>
            </a:r>
          </a:p>
          <a:p>
            <a:r>
              <a:rPr lang="en-US" sz="1800" dirty="0"/>
              <a:t>Strength: Bio-133 “window” is inflexible giving predictable and stable constrained volume.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A2A1A58-18AF-11B7-FB39-6C283BFC53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5331553"/>
              </p:ext>
            </p:extLst>
          </p:nvPr>
        </p:nvGraphicFramePr>
        <p:xfrm>
          <a:off x="337599" y="5650302"/>
          <a:ext cx="7686675" cy="1123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86720" imgH="1123920" progId="PBrush">
                  <p:embed/>
                </p:oleObj>
              </mc:Choice>
              <mc:Fallback>
                <p:oleObj name="Bitmap Image" r:id="rId2" imgW="7686720" imgH="1123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37599" y="5650302"/>
                        <a:ext cx="7686675" cy="1123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8F04E529-A905-B508-36D5-A761ADCDECBF}"/>
              </a:ext>
            </a:extLst>
          </p:cNvPr>
          <p:cNvSpPr/>
          <p:nvPr/>
        </p:nvSpPr>
        <p:spPr>
          <a:xfrm>
            <a:off x="8436633" y="5452126"/>
            <a:ext cx="776378" cy="301924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22C05C-3AB6-ADF2-8A1D-8EF6BD68C5F6}"/>
              </a:ext>
            </a:extLst>
          </p:cNvPr>
          <p:cNvSpPr txBox="1"/>
          <p:nvPr/>
        </p:nvSpPr>
        <p:spPr>
          <a:xfrm>
            <a:off x="9166750" y="5406611"/>
            <a:ext cx="10743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Bio-133</a:t>
            </a:r>
          </a:p>
          <a:p>
            <a:r>
              <a:rPr lang="en-US" dirty="0"/>
              <a:t>=Slide</a:t>
            </a:r>
          </a:p>
          <a:p>
            <a:r>
              <a:rPr lang="en-US" dirty="0"/>
              <a:t>=Tissue</a:t>
            </a:r>
          </a:p>
          <a:p>
            <a:r>
              <a:rPr lang="en-US" dirty="0"/>
              <a:t>=Port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AFB3DD-3C62-7B2B-B18F-D8301901BFA2}"/>
              </a:ext>
            </a:extLst>
          </p:cNvPr>
          <p:cNvSpPr/>
          <p:nvPr/>
        </p:nvSpPr>
        <p:spPr>
          <a:xfrm>
            <a:off x="8436633" y="5719407"/>
            <a:ext cx="776378" cy="30192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609CFD-2509-B9F2-4F45-32B0F8A0A51D}"/>
              </a:ext>
            </a:extLst>
          </p:cNvPr>
          <p:cNvSpPr/>
          <p:nvPr/>
        </p:nvSpPr>
        <p:spPr>
          <a:xfrm>
            <a:off x="8436633" y="6006776"/>
            <a:ext cx="776378" cy="301924"/>
          </a:xfrm>
          <a:prstGeom prst="rect">
            <a:avLst/>
          </a:prstGeom>
          <a:solidFill>
            <a:srgbClr val="BE570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F62881-ED14-6945-8386-FC338A1FE266}"/>
              </a:ext>
            </a:extLst>
          </p:cNvPr>
          <p:cNvSpPr/>
          <p:nvPr/>
        </p:nvSpPr>
        <p:spPr>
          <a:xfrm>
            <a:off x="8436633" y="6305330"/>
            <a:ext cx="776378" cy="301924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408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D2BAD-2EF5-7509-E373-B699F2AFC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06142"/>
          </a:xfrm>
        </p:spPr>
        <p:txBody>
          <a:bodyPr>
            <a:normAutofit fontScale="90000"/>
          </a:bodyPr>
          <a:lstStyle/>
          <a:p>
            <a:r>
              <a:rPr lang="en-US" dirty="0"/>
              <a:t>Iron Oxide enhanced seal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F4DE5-A54B-42E1-1C14-BE2B49415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7656"/>
            <a:ext cx="10515600" cy="1603375"/>
          </a:xfrm>
        </p:spPr>
        <p:txBody>
          <a:bodyPr>
            <a:normAutofit/>
          </a:bodyPr>
          <a:lstStyle/>
          <a:p>
            <a:r>
              <a:rPr lang="en-US" sz="2000" dirty="0"/>
              <a:t>Upper layer is iron oxide mixed into PDMS or Bio-133. </a:t>
            </a:r>
          </a:p>
          <a:p>
            <a:r>
              <a:rPr lang="en-US" sz="2000" dirty="0"/>
              <a:t>Bottom layer must be pure PDMS or bio-133. This is needed to ensure smoothness</a:t>
            </a:r>
          </a:p>
          <a:p>
            <a:r>
              <a:rPr lang="en-US" sz="2000" dirty="0"/>
              <a:t>Reference paper: https://www.ncbi.nlm.nih.gov/pmc/articles/PMC5101923/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8F3F2E7-D542-940F-0100-3183DC8AE4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1011452"/>
              </p:ext>
            </p:extLst>
          </p:nvPr>
        </p:nvGraphicFramePr>
        <p:xfrm>
          <a:off x="199576" y="5355147"/>
          <a:ext cx="7686675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86720" imgH="1190520" progId="PBrush">
                  <p:embed/>
                </p:oleObj>
              </mc:Choice>
              <mc:Fallback>
                <p:oleObj name="Bitmap Image" r:id="rId2" imgW="7686720" imgH="1190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9576" y="5355147"/>
                        <a:ext cx="7686675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C3F2971B-27A0-E56E-1F99-4C5C396E91AE}"/>
              </a:ext>
            </a:extLst>
          </p:cNvPr>
          <p:cNvSpPr/>
          <p:nvPr/>
        </p:nvSpPr>
        <p:spPr>
          <a:xfrm>
            <a:off x="8445260" y="5193334"/>
            <a:ext cx="776378" cy="301924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CE46EA-4C42-1CF8-1BA5-DC64331D4F60}"/>
              </a:ext>
            </a:extLst>
          </p:cNvPr>
          <p:cNvSpPr txBox="1"/>
          <p:nvPr/>
        </p:nvSpPr>
        <p:spPr>
          <a:xfrm>
            <a:off x="9175377" y="5147819"/>
            <a:ext cx="295286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Bio-133 or PDMS</a:t>
            </a:r>
          </a:p>
          <a:p>
            <a:r>
              <a:rPr lang="en-US" dirty="0"/>
              <a:t>=Slide</a:t>
            </a:r>
          </a:p>
          <a:p>
            <a:r>
              <a:rPr lang="en-US" dirty="0"/>
              <a:t>=Tissue</a:t>
            </a:r>
          </a:p>
          <a:p>
            <a:r>
              <a:rPr lang="en-US" dirty="0"/>
              <a:t>=magnet</a:t>
            </a:r>
          </a:p>
          <a:p>
            <a:r>
              <a:rPr lang="en-US" dirty="0"/>
              <a:t>= PDMS embedded w/ Fe3O2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01E062-836D-CC28-8356-FD7174EA3388}"/>
              </a:ext>
            </a:extLst>
          </p:cNvPr>
          <p:cNvSpPr/>
          <p:nvPr/>
        </p:nvSpPr>
        <p:spPr>
          <a:xfrm>
            <a:off x="8445260" y="5460615"/>
            <a:ext cx="776378" cy="30192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4DD1C-2D1D-5F80-D416-DB80D463B49E}"/>
              </a:ext>
            </a:extLst>
          </p:cNvPr>
          <p:cNvSpPr/>
          <p:nvPr/>
        </p:nvSpPr>
        <p:spPr>
          <a:xfrm>
            <a:off x="8445260" y="5747984"/>
            <a:ext cx="776378" cy="301924"/>
          </a:xfrm>
          <a:prstGeom prst="rect">
            <a:avLst/>
          </a:prstGeom>
          <a:solidFill>
            <a:srgbClr val="BE570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31F041-6B8E-E7D2-23A6-47EC4C7EA31E}"/>
              </a:ext>
            </a:extLst>
          </p:cNvPr>
          <p:cNvSpPr/>
          <p:nvPr/>
        </p:nvSpPr>
        <p:spPr>
          <a:xfrm>
            <a:off x="8445260" y="6046538"/>
            <a:ext cx="776378" cy="30192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DC3821-776D-985F-1674-1C47DE951AB1}"/>
              </a:ext>
            </a:extLst>
          </p:cNvPr>
          <p:cNvSpPr/>
          <p:nvPr/>
        </p:nvSpPr>
        <p:spPr>
          <a:xfrm>
            <a:off x="8445260" y="6323549"/>
            <a:ext cx="776378" cy="30192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29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</TotalTime>
  <Words>757</Words>
  <Application>Microsoft Office PowerPoint</Application>
  <PresentationFormat>Widescreen</PresentationFormat>
  <Paragraphs>68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Bitmap Image</vt:lpstr>
      <vt:lpstr>Chamber Design Goals and Issue</vt:lpstr>
      <vt:lpstr>Goals</vt:lpstr>
      <vt:lpstr>Current approaches and flaws</vt:lpstr>
      <vt:lpstr>Approach 1: parafilm gasket on slide</vt:lpstr>
      <vt:lpstr>Approach 2: Taught FEP upper</vt:lpstr>
      <vt:lpstr>Take away from approaches 1 and 2</vt:lpstr>
      <vt:lpstr>Concept model #1</vt:lpstr>
      <vt:lpstr>Concept model # 2</vt:lpstr>
      <vt:lpstr>Iron Oxide enhanced seal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Chamber Design Goals and Issue</dc:title>
  <dc:creator>michael anderson</dc:creator>
  <cp:lastModifiedBy>michael anderson</cp:lastModifiedBy>
  <cp:revision>6</cp:revision>
  <dcterms:created xsi:type="dcterms:W3CDTF">2022-09-06T12:56:10Z</dcterms:created>
  <dcterms:modified xsi:type="dcterms:W3CDTF">2022-09-06T16:48:26Z</dcterms:modified>
</cp:coreProperties>
</file>

<file path=docProps/thumbnail.jpeg>
</file>